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73" r:id="rId10"/>
    <p:sldId id="264" r:id="rId11"/>
    <p:sldId id="265" r:id="rId12"/>
    <p:sldId id="266" r:id="rId13"/>
    <p:sldId id="275" r:id="rId14"/>
    <p:sldId id="276" r:id="rId15"/>
    <p:sldId id="277" r:id="rId16"/>
    <p:sldId id="278" r:id="rId17"/>
    <p:sldId id="267" r:id="rId18"/>
    <p:sldId id="274" r:id="rId19"/>
    <p:sldId id="268" r:id="rId20"/>
    <p:sldId id="269" r:id="rId21"/>
    <p:sldId id="270" r:id="rId22"/>
    <p:sldId id="271" r:id="rId23"/>
  </p:sldIdLst>
  <p:sldSz cx="12192000" cy="6858000"/>
  <p:notesSz cx="68580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816" autoAdjust="0"/>
  </p:normalViewPr>
  <p:slideViewPr>
    <p:cSldViewPr snapToGrid="0" snapToObjects="1">
      <p:cViewPr varScale="1">
        <p:scale>
          <a:sx n="92" d="100"/>
          <a:sy n="92" d="100"/>
        </p:scale>
        <p:origin x="468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Relationship Id="rId4" Type="http://schemas.openxmlformats.org/officeDocument/2006/relationships/image" Target="../media/image21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7" Type="http://schemas.openxmlformats.org/officeDocument/2006/relationships/image" Target="../media/image28.emf"/><Relationship Id="rId2" Type="http://schemas.openxmlformats.org/officeDocument/2006/relationships/image" Target="../media/image23.emf"/><Relationship Id="rId1" Type="http://schemas.openxmlformats.org/officeDocument/2006/relationships/image" Target="../media/image22.emf"/><Relationship Id="rId6" Type="http://schemas.openxmlformats.org/officeDocument/2006/relationships/image" Target="../media/image27.emf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image" Target="../media/image29.emf"/><Relationship Id="rId6" Type="http://schemas.openxmlformats.org/officeDocument/2006/relationships/image" Target="../media/image34.emf"/><Relationship Id="rId5" Type="http://schemas.openxmlformats.org/officeDocument/2006/relationships/image" Target="../media/image33.emf"/><Relationship Id="rId4" Type="http://schemas.openxmlformats.org/officeDocument/2006/relationships/image" Target="../media/image32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image" Target="../media/image35.emf"/><Relationship Id="rId5" Type="http://schemas.openxmlformats.org/officeDocument/2006/relationships/image" Target="../media/image39.emf"/><Relationship Id="rId4" Type="http://schemas.openxmlformats.org/officeDocument/2006/relationships/image" Target="../media/image3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5F5B5-F40C-4253-9119-C1DBC975E646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81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829981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60690-B823-48E0-9450-EAFF8B524B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7509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5E45C-BD2C-4AFE-8E1E-9E19B1737C03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81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29981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D4E97-E2D4-4C2A-9B29-4FAA71CE37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2906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D4E97-E2D4-4C2A-9B29-4FAA71CE3776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9422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D4E97-E2D4-4C2A-9B29-4FAA71CE3776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3107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D4E97-E2D4-4C2A-9B29-4FAA71CE3776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7794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D4E97-E2D4-4C2A-9B29-4FAA71CE3776}" type="slidenum">
              <a:rPr lang="es-MX" smtClean="0"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6607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D4E97-E2D4-4C2A-9B29-4FAA71CE3776}" type="slidenum">
              <a:rPr lang="es-MX" smtClean="0"/>
              <a:t>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1830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D4E97-E2D4-4C2A-9B29-4FAA71CE3776}" type="slidenum">
              <a:rPr lang="es-MX" smtClean="0"/>
              <a:t>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3099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D4E97-E2D4-4C2A-9B29-4FAA71CE3776}" type="slidenum">
              <a:rPr lang="es-MX" smtClean="0"/>
              <a:t>21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9164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FFBF0AFA-5C60-4FB4-A232-2108B60D7FF0}" type="datetime1">
              <a:rPr lang="es-ES" smtClean="0"/>
              <a:t>15/01/2021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BCE71203-65D1-F84D-925A-7B65B821EC5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0398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E04DCA13-32C0-46DD-9FE3-4353BB954818}" type="datetime1">
              <a:rPr lang="es-ES" smtClean="0"/>
              <a:t>15/01/2021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BCE71203-65D1-F84D-925A-7B65B821EC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6023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9509374A-C4FF-450B-A3A7-6E1618306E8B}" type="datetime1">
              <a:rPr lang="es-ES" smtClean="0"/>
              <a:t>15/01/2021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BCE71203-65D1-F84D-925A-7B65B821EC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1462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A5670F72-972B-45F2-AEA0-13B43F413CCD}" type="datetime1">
              <a:rPr lang="es-ES" smtClean="0"/>
              <a:t>15/01/2021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BCE71203-65D1-F84D-925A-7B65B821EC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08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1B7CF1AD-1101-4824-B311-E5A6913DF55D}" type="datetime1">
              <a:rPr lang="es-ES" smtClean="0"/>
              <a:t>15/01/2021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BCE71203-65D1-F84D-925A-7B65B821EC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7650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1198481B-01BF-48B8-A180-49BB18F26C30}" type="datetime1">
              <a:rPr lang="es-ES" smtClean="0"/>
              <a:t>15/01/2021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BCE71203-65D1-F84D-925A-7B65B821EC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2467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D06AC3B-9545-43FF-B1DB-52E4B7572F6A}" type="datetime1">
              <a:rPr lang="es-ES" smtClean="0"/>
              <a:t>15/01/2021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BCE71203-65D1-F84D-925A-7B65B821EC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724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83F2FEDB-9F51-4AF4-91C9-0DA17BE78193}" type="datetime1">
              <a:rPr lang="es-ES" smtClean="0"/>
              <a:t>15/01/2021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BCE71203-65D1-F84D-925A-7B65B821EC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184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69919C1-E0F9-40D8-BB44-7C4697949F78}" type="datetime1">
              <a:rPr lang="es-ES" smtClean="0"/>
              <a:t>15/01/2021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BCE71203-65D1-F84D-925A-7B65B821EC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110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66108CE3-18BE-4926-B175-F33F1A9236EF}" type="datetime1">
              <a:rPr lang="es-ES" smtClean="0"/>
              <a:t>15/01/2021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BCE71203-65D1-F84D-925A-7B65B821EC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561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0926A507-D5D4-4522-B4BD-7721A97CCD5B}" type="datetime1">
              <a:rPr lang="es-ES" smtClean="0"/>
              <a:t>15/01/2021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BCE71203-65D1-F84D-925A-7B65B821EC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180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40306"/>
            <a:ext cx="12852401" cy="732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10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7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Hoja_de_c_lculo_de_Microsoft_Excel18.xlsx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package" Target="../embeddings/Hoja_de_c_lculo_de_Microsoft_Excel17.xlsx"/><Relationship Id="rId11" Type="http://schemas.openxmlformats.org/officeDocument/2006/relationships/image" Target="../media/image21.emf"/><Relationship Id="rId5" Type="http://schemas.openxmlformats.org/officeDocument/2006/relationships/image" Target="../media/image18.emf"/><Relationship Id="rId10" Type="http://schemas.openxmlformats.org/officeDocument/2006/relationships/package" Target="../embeddings/Hoja_de_c_lculo_de_Microsoft_Excel19.xlsx"/><Relationship Id="rId4" Type="http://schemas.openxmlformats.org/officeDocument/2006/relationships/package" Target="../embeddings/Hoja_de_c_lculo_de_Microsoft_Excel16.xlsx"/><Relationship Id="rId9" Type="http://schemas.openxmlformats.org/officeDocument/2006/relationships/image" Target="../media/image20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Hoja_de_c_lculo_de_Microsoft_Excel22.xlsx"/><Relationship Id="rId13" Type="http://schemas.openxmlformats.org/officeDocument/2006/relationships/image" Target="../media/image26.e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3.emf"/><Relationship Id="rId12" Type="http://schemas.openxmlformats.org/officeDocument/2006/relationships/package" Target="../embeddings/Hoja_de_c_lculo_de_Microsoft_Excel24.xlsx"/><Relationship Id="rId17" Type="http://schemas.openxmlformats.org/officeDocument/2006/relationships/image" Target="../media/image28.emf"/><Relationship Id="rId2" Type="http://schemas.openxmlformats.org/officeDocument/2006/relationships/slideLayout" Target="../slideLayouts/slideLayout2.xml"/><Relationship Id="rId16" Type="http://schemas.openxmlformats.org/officeDocument/2006/relationships/package" Target="../embeddings/Hoja_de_c_lculo_de_Microsoft_Excel26.xlsx"/><Relationship Id="rId1" Type="http://schemas.openxmlformats.org/officeDocument/2006/relationships/vmlDrawing" Target="../drawings/vmlDrawing13.vml"/><Relationship Id="rId6" Type="http://schemas.openxmlformats.org/officeDocument/2006/relationships/package" Target="../embeddings/Hoja_de_c_lculo_de_Microsoft_Excel21.xlsx"/><Relationship Id="rId11" Type="http://schemas.openxmlformats.org/officeDocument/2006/relationships/image" Target="../media/image25.emf"/><Relationship Id="rId5" Type="http://schemas.openxmlformats.org/officeDocument/2006/relationships/image" Target="../media/image22.emf"/><Relationship Id="rId15" Type="http://schemas.openxmlformats.org/officeDocument/2006/relationships/image" Target="../media/image27.emf"/><Relationship Id="rId10" Type="http://schemas.openxmlformats.org/officeDocument/2006/relationships/package" Target="../embeddings/Hoja_de_c_lculo_de_Microsoft_Excel23.xlsx"/><Relationship Id="rId4" Type="http://schemas.openxmlformats.org/officeDocument/2006/relationships/package" Target="../embeddings/Hoja_de_c_lculo_de_Microsoft_Excel20.xlsx"/><Relationship Id="rId9" Type="http://schemas.openxmlformats.org/officeDocument/2006/relationships/image" Target="../media/image24.emf"/><Relationship Id="rId14" Type="http://schemas.openxmlformats.org/officeDocument/2006/relationships/package" Target="../embeddings/Hoja_de_c_lculo_de_Microsoft_Excel25.xlsx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13" Type="http://schemas.openxmlformats.org/officeDocument/2006/relationships/package" Target="../embeddings/Hoja_de_c_lculo_de_Microsoft_Excel32.xlsx"/><Relationship Id="rId3" Type="http://schemas.openxmlformats.org/officeDocument/2006/relationships/package" Target="../embeddings/Hoja_de_c_lculo_de_Microsoft_Excel27.xlsx"/><Relationship Id="rId7" Type="http://schemas.openxmlformats.org/officeDocument/2006/relationships/package" Target="../embeddings/Hoja_de_c_lculo_de_Microsoft_Excel29.xlsx"/><Relationship Id="rId12" Type="http://schemas.openxmlformats.org/officeDocument/2006/relationships/image" Target="../media/image3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0.emf"/><Relationship Id="rId11" Type="http://schemas.openxmlformats.org/officeDocument/2006/relationships/package" Target="../embeddings/Hoja_de_c_lculo_de_Microsoft_Excel31.xlsx"/><Relationship Id="rId5" Type="http://schemas.openxmlformats.org/officeDocument/2006/relationships/package" Target="../embeddings/Hoja_de_c_lculo_de_Microsoft_Excel28.xlsx"/><Relationship Id="rId10" Type="http://schemas.openxmlformats.org/officeDocument/2006/relationships/image" Target="../media/image32.emf"/><Relationship Id="rId4" Type="http://schemas.openxmlformats.org/officeDocument/2006/relationships/image" Target="../media/image29.emf"/><Relationship Id="rId9" Type="http://schemas.openxmlformats.org/officeDocument/2006/relationships/package" Target="../embeddings/Hoja_de_c_lculo_de_Microsoft_Excel30.xlsx"/><Relationship Id="rId14" Type="http://schemas.openxmlformats.org/officeDocument/2006/relationships/image" Target="../media/image34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3" Type="http://schemas.openxmlformats.org/officeDocument/2006/relationships/package" Target="../embeddings/Hoja_de_c_lculo_de_Microsoft_Excel33.xlsx"/><Relationship Id="rId7" Type="http://schemas.openxmlformats.org/officeDocument/2006/relationships/package" Target="../embeddings/Hoja_de_c_lculo_de_Microsoft_Excel35.xlsx"/><Relationship Id="rId12" Type="http://schemas.openxmlformats.org/officeDocument/2006/relationships/image" Target="../media/image3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6.emf"/><Relationship Id="rId11" Type="http://schemas.openxmlformats.org/officeDocument/2006/relationships/package" Target="../embeddings/Hoja_de_c_lculo_de_Microsoft_Excel37.xlsx"/><Relationship Id="rId5" Type="http://schemas.openxmlformats.org/officeDocument/2006/relationships/package" Target="../embeddings/Hoja_de_c_lculo_de_Microsoft_Excel34.xlsx"/><Relationship Id="rId10" Type="http://schemas.openxmlformats.org/officeDocument/2006/relationships/image" Target="../media/image38.emf"/><Relationship Id="rId4" Type="http://schemas.openxmlformats.org/officeDocument/2006/relationships/image" Target="../media/image35.emf"/><Relationship Id="rId9" Type="http://schemas.openxmlformats.org/officeDocument/2006/relationships/package" Target="../embeddings/Hoja_de_c_lculo_de_Microsoft_Excel36.xlsx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Hoja_de_c_lculo_de_Microsoft_Excel3.xlsx"/><Relationship Id="rId13" Type="http://schemas.openxmlformats.org/officeDocument/2006/relationships/image" Target="../media/image6.e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emf"/><Relationship Id="rId12" Type="http://schemas.openxmlformats.org/officeDocument/2006/relationships/package" Target="../embeddings/Hoja_de_c_lculo_de_Microsoft_Excel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Hoja_de_c_lculo_de_Microsoft_Excel2.xlsx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10" Type="http://schemas.openxmlformats.org/officeDocument/2006/relationships/package" Target="../embeddings/Hoja_de_c_lculo_de_Microsoft_Excel4.xlsx"/><Relationship Id="rId4" Type="http://schemas.openxmlformats.org/officeDocument/2006/relationships/package" Target="../embeddings/Hoja_de_c_lculo_de_Microsoft_Excel1.xlsx"/><Relationship Id="rId9" Type="http://schemas.openxmlformats.org/officeDocument/2006/relationships/image" Target="../media/image4.emf"/><Relationship Id="rId14" Type="http://schemas.openxmlformats.org/officeDocument/2006/relationships/package" Target="../embeddings/Hoja_de_c_lculo_de_Microsoft_Excel6.xlsx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7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8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emf"/><Relationship Id="rId4" Type="http://schemas.openxmlformats.org/officeDocument/2006/relationships/oleObject" Target="../embeddings/Hoja_de_c_lculo_de_Microsoft_Excel_97-20031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9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0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1524000" y="2824698"/>
            <a:ext cx="9144000" cy="1064256"/>
          </a:xfrm>
        </p:spPr>
        <p:txBody>
          <a:bodyPr/>
          <a:lstStyle/>
          <a:p>
            <a:pPr eaLnBrk="1" hangingPunct="1"/>
            <a:r>
              <a:rPr lang="es-MX" altLang="es-MX" sz="6000" b="1" dirty="0"/>
              <a:t>Estadísticas </a:t>
            </a:r>
            <a:r>
              <a:rPr lang="es-MX" altLang="es-MX" sz="6000" b="1" dirty="0" smtClean="0"/>
              <a:t>2020</a:t>
            </a:r>
            <a:r>
              <a:rPr lang="es-MX" altLang="es-MX" sz="6000" b="1" dirty="0"/>
              <a:t/>
            </a:r>
            <a:br>
              <a:rPr lang="es-MX" altLang="es-MX" sz="6000" b="1" dirty="0"/>
            </a:br>
            <a:r>
              <a:rPr lang="es-MX" altLang="es-MX" sz="1800" b="1" dirty="0" smtClean="0"/>
              <a:t>(DICIEMBRE)</a:t>
            </a:r>
            <a:r>
              <a:rPr lang="es-MX" altLang="es-MX" dirty="0" smtClean="0"/>
              <a:t/>
            </a:r>
            <a:br>
              <a:rPr lang="es-MX" altLang="es-MX" dirty="0" smtClean="0"/>
            </a:br>
            <a:r>
              <a:rPr lang="es-MX" altLang="es-MX" dirty="0" smtClean="0"/>
              <a:t> </a:t>
            </a:r>
            <a:endParaRPr lang="es-MX" altLang="es-MX" sz="2000" dirty="0"/>
          </a:p>
        </p:txBody>
      </p:sp>
    </p:spTree>
    <p:extLst>
      <p:ext uri="{BB962C8B-B14F-4D97-AF65-F5344CB8AC3E}">
        <p14:creationId xmlns:p14="http://schemas.microsoft.com/office/powerpoint/2010/main" val="170611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7"/>
          <p:cNvSpPr txBox="1">
            <a:spLocks noChangeArrowheads="1"/>
          </p:cNvSpPr>
          <p:nvPr/>
        </p:nvSpPr>
        <p:spPr bwMode="auto">
          <a:xfrm>
            <a:off x="2524992" y="275764"/>
            <a:ext cx="782431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MX" b="1" u="sng" dirty="0"/>
              <a:t>Donaciones por tipo de muerte 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MX" b="1" u="sng" dirty="0" smtClean="0"/>
              <a:t>Diciembre</a:t>
            </a:r>
            <a:r>
              <a:rPr lang="es-MX" altLang="es-MX" b="1" u="sng" dirty="0" smtClean="0"/>
              <a:t> </a:t>
            </a:r>
            <a:r>
              <a:rPr lang="es-MX" altLang="es-MX" b="1" u="sng" dirty="0" smtClean="0"/>
              <a:t>2020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</p:spPr>
        <p:txBody>
          <a:bodyPr/>
          <a:lstStyle/>
          <a:p>
            <a:pPr algn="r"/>
            <a:fld id="{BCE71203-65D1-F84D-925A-7B65B821EC54}" type="slidenum">
              <a:rPr lang="es-ES" smtClean="0"/>
              <a:pPr algn="r"/>
              <a:t>10</a:t>
            </a:fld>
            <a:endParaRPr lang="es-ES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495262"/>
              </p:ext>
            </p:extLst>
          </p:nvPr>
        </p:nvGraphicFramePr>
        <p:xfrm>
          <a:off x="2005013" y="1230313"/>
          <a:ext cx="8458200" cy="519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1" name="Hoja de cálculo" r:id="rId3" imgW="8458372" imgH="5191010" progId="Excel.Sheet.12">
                  <p:embed/>
                </p:oleObj>
              </mc:Choice>
              <mc:Fallback>
                <p:oleObj name="Hoja de cálculo" r:id="rId3" imgW="8458372" imgH="51910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05013" y="1230313"/>
                        <a:ext cx="8458200" cy="5191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225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/>
          <p:cNvSpPr>
            <a:spLocks noGrp="1"/>
          </p:cNvSpPr>
          <p:nvPr>
            <p:ph type="title"/>
          </p:nvPr>
        </p:nvSpPr>
        <p:spPr>
          <a:xfrm>
            <a:off x="1524000" y="2637701"/>
            <a:ext cx="9144000" cy="1008885"/>
          </a:xfrm>
        </p:spPr>
        <p:txBody>
          <a:bodyPr/>
          <a:lstStyle/>
          <a:p>
            <a:pPr algn="ctr" eaLnBrk="1" hangingPunct="1"/>
            <a:r>
              <a:rPr lang="es-MX" altLang="es-MX" sz="5400" dirty="0"/>
              <a:t>Trasplantes</a:t>
            </a:r>
          </a:p>
        </p:txBody>
      </p:sp>
    </p:spTree>
    <p:extLst>
      <p:ext uri="{BB962C8B-B14F-4D97-AF65-F5344CB8AC3E}">
        <p14:creationId xmlns:p14="http://schemas.microsoft.com/office/powerpoint/2010/main" val="155197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>
            <a:spLocks noChangeArrowheads="1"/>
          </p:cNvSpPr>
          <p:nvPr/>
        </p:nvSpPr>
        <p:spPr bwMode="auto">
          <a:xfrm>
            <a:off x="3268184" y="931120"/>
            <a:ext cx="5765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MX" b="1" dirty="0"/>
              <a:t>Trasplantes </a:t>
            </a:r>
            <a:r>
              <a:rPr lang="es-MX" altLang="es-MX" b="1" dirty="0" smtClean="0"/>
              <a:t>2013 – 2020</a:t>
            </a:r>
            <a:endParaRPr lang="es-MX" altLang="es-MX" b="1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MX" sz="1600" b="1" dirty="0" smtClean="0"/>
              <a:t>(</a:t>
            </a:r>
            <a:r>
              <a:rPr lang="es-MX" altLang="es-MX" sz="1600" b="1" dirty="0" smtClean="0"/>
              <a:t>Diciembre</a:t>
            </a:r>
            <a:r>
              <a:rPr lang="es-MX" altLang="es-MX" sz="1600" b="1" dirty="0" smtClean="0"/>
              <a:t>)</a:t>
            </a:r>
            <a:endParaRPr lang="es-MX" altLang="es-MX" sz="1600" b="1" dirty="0"/>
          </a:p>
        </p:txBody>
      </p:sp>
      <p:graphicFrame>
        <p:nvGraphicFramePr>
          <p:cNvPr id="3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9396519"/>
              </p:ext>
            </p:extLst>
          </p:nvPr>
        </p:nvGraphicFramePr>
        <p:xfrm>
          <a:off x="974725" y="2395538"/>
          <a:ext cx="10352088" cy="248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7" name="Hoja de cálculo" r:id="rId3" imgW="12363321" imgH="3400425" progId="Excel.Sheet.12">
                  <p:embed/>
                </p:oleObj>
              </mc:Choice>
              <mc:Fallback>
                <p:oleObj name="Hoja de cálculo" r:id="rId3" imgW="12363321" imgH="3400425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2395538"/>
                        <a:ext cx="10352088" cy="248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</p:spPr>
        <p:txBody>
          <a:bodyPr/>
          <a:lstStyle/>
          <a:p>
            <a:pPr algn="r"/>
            <a:fld id="{BCE71203-65D1-F84D-925A-7B65B821EC54}" type="slidenum">
              <a:rPr lang="es-ES" smtClean="0"/>
              <a:pPr algn="r"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495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11574684" y="6356353"/>
            <a:ext cx="486137" cy="365125"/>
          </a:xfrm>
        </p:spPr>
        <p:txBody>
          <a:bodyPr/>
          <a:lstStyle/>
          <a:p>
            <a:fld id="{BCE71203-65D1-F84D-925A-7B65B821EC54}" type="slidenum">
              <a:rPr lang="es-ES" smtClean="0"/>
              <a:t>13</a:t>
            </a:fld>
            <a:endParaRPr lang="es-ES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536750"/>
              </p:ext>
            </p:extLst>
          </p:nvPr>
        </p:nvGraphicFramePr>
        <p:xfrm>
          <a:off x="237121" y="1091191"/>
          <a:ext cx="11823700" cy="519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1" name="Hoja de cálculo" r:id="rId3" imgW="10896772" imgH="4848110" progId="Excel.Sheet.12">
                  <p:embed/>
                </p:oleObj>
              </mc:Choice>
              <mc:Fallback>
                <p:oleObj name="Hoja de cálculo" r:id="rId3" imgW="10896772" imgH="48481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7121" y="1091191"/>
                        <a:ext cx="11823700" cy="5191125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009842" y="6451848"/>
            <a:ext cx="5014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* COMPARATIVA DE </a:t>
            </a:r>
            <a:r>
              <a:rPr lang="es-MX" b="1" dirty="0" smtClean="0"/>
              <a:t>DICIEMBRE</a:t>
            </a:r>
            <a:r>
              <a:rPr lang="es-MX" b="1" dirty="0" smtClean="0"/>
              <a:t> </a:t>
            </a:r>
            <a:r>
              <a:rPr lang="es-MX" b="1" dirty="0" smtClean="0"/>
              <a:t>DEL 2019 VS. 2020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1188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11582400" y="6381354"/>
            <a:ext cx="505428" cy="365125"/>
          </a:xfrm>
        </p:spPr>
        <p:txBody>
          <a:bodyPr/>
          <a:lstStyle/>
          <a:p>
            <a:fld id="{BCE71203-65D1-F84D-925A-7B65B821EC54}" type="slidenum">
              <a:rPr lang="es-ES" smtClean="0"/>
              <a:t>14</a:t>
            </a:fld>
            <a:endParaRPr lang="es-ES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271543"/>
              </p:ext>
            </p:extLst>
          </p:nvPr>
        </p:nvGraphicFramePr>
        <p:xfrm>
          <a:off x="82550" y="850900"/>
          <a:ext cx="10536238" cy="487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0" name="Hoja de cálculo" r:id="rId3" imgW="9715414" imgH="4553065" progId="Excel.Sheet.12">
                  <p:embed/>
                </p:oleObj>
              </mc:Choice>
              <mc:Fallback>
                <p:oleObj name="Hoja de cálculo" r:id="rId3" imgW="9715414" imgH="455306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550" y="850900"/>
                        <a:ext cx="10536238" cy="48752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022863" y="6391749"/>
            <a:ext cx="5014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/>
              <a:t>* COMPARATIVA DE </a:t>
            </a:r>
            <a:r>
              <a:rPr lang="es-MX" b="1" dirty="0" smtClean="0"/>
              <a:t>DICIEMBRE</a:t>
            </a:r>
            <a:r>
              <a:rPr lang="es-MX" b="1" dirty="0" smtClean="0"/>
              <a:t> </a:t>
            </a:r>
            <a:r>
              <a:rPr lang="es-MX" b="1" dirty="0"/>
              <a:t>DEL </a:t>
            </a:r>
            <a:r>
              <a:rPr lang="es-MX" b="1" dirty="0" smtClean="0"/>
              <a:t>2019 </a:t>
            </a:r>
            <a:r>
              <a:rPr lang="es-MX" b="1" dirty="0"/>
              <a:t>VS. </a:t>
            </a:r>
            <a:r>
              <a:rPr lang="es-MX" b="1" dirty="0" smtClean="0"/>
              <a:t>2020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970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11493660" y="6356353"/>
            <a:ext cx="435980" cy="365125"/>
          </a:xfrm>
        </p:spPr>
        <p:txBody>
          <a:bodyPr/>
          <a:lstStyle/>
          <a:p>
            <a:fld id="{BCE71203-65D1-F84D-925A-7B65B821EC54}" type="slidenum">
              <a:rPr lang="es-ES" smtClean="0"/>
              <a:t>15</a:t>
            </a:fld>
            <a:endParaRPr lang="es-ES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685889"/>
              </p:ext>
            </p:extLst>
          </p:nvPr>
        </p:nvGraphicFramePr>
        <p:xfrm>
          <a:off x="166688" y="895350"/>
          <a:ext cx="10979150" cy="530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3" name="Hoja de cálculo" r:id="rId3" imgW="10125140" imgH="4876685" progId="Excel.Sheet.12">
                  <p:embed/>
                </p:oleObj>
              </mc:Choice>
              <mc:Fallback>
                <p:oleObj name="Hoja de cálculo" r:id="rId3" imgW="10125140" imgH="48766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688" y="895350"/>
                        <a:ext cx="10979150" cy="53022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983124" y="6418183"/>
            <a:ext cx="5014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/>
              <a:t>* COMPARATIVA DE </a:t>
            </a:r>
            <a:r>
              <a:rPr lang="es-MX" b="1" dirty="0" smtClean="0"/>
              <a:t>DICIEMBRE</a:t>
            </a:r>
            <a:r>
              <a:rPr lang="es-MX" b="1" dirty="0" smtClean="0"/>
              <a:t> </a:t>
            </a:r>
            <a:r>
              <a:rPr lang="es-MX" b="1" dirty="0"/>
              <a:t>DEL </a:t>
            </a:r>
            <a:r>
              <a:rPr lang="es-MX" b="1" dirty="0" smtClean="0"/>
              <a:t>2019 </a:t>
            </a:r>
            <a:r>
              <a:rPr lang="es-MX" b="1" dirty="0"/>
              <a:t>VS. </a:t>
            </a:r>
            <a:r>
              <a:rPr lang="es-MX" b="1" dirty="0" smtClean="0"/>
              <a:t>2020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4257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7"/>
          <p:cNvSpPr txBox="1">
            <a:spLocks noChangeArrowheads="1"/>
          </p:cNvSpPr>
          <p:nvPr/>
        </p:nvSpPr>
        <p:spPr bwMode="auto">
          <a:xfrm>
            <a:off x="1644650" y="443261"/>
            <a:ext cx="75453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MX" b="1" u="sng" dirty="0"/>
              <a:t>Trasplantes  </a:t>
            </a:r>
            <a:r>
              <a:rPr lang="es-MX" altLang="es-MX" b="1" u="sng" dirty="0" smtClean="0"/>
              <a:t>Diciembre </a:t>
            </a:r>
            <a:r>
              <a:rPr lang="es-MX" altLang="es-MX" b="1" u="sng" dirty="0" smtClean="0"/>
              <a:t>2020</a:t>
            </a:r>
            <a:endParaRPr lang="es-MX" altLang="es-MX" b="1" u="sng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</p:spPr>
        <p:txBody>
          <a:bodyPr/>
          <a:lstStyle/>
          <a:p>
            <a:pPr algn="r"/>
            <a:fld id="{BCE71203-65D1-F84D-925A-7B65B821EC54}" type="slidenum">
              <a:rPr lang="es-ES" smtClean="0"/>
              <a:pPr algn="r"/>
              <a:t>16</a:t>
            </a:fld>
            <a:endParaRPr lang="es-ES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658030"/>
              </p:ext>
            </p:extLst>
          </p:nvPr>
        </p:nvGraphicFramePr>
        <p:xfrm>
          <a:off x="77642" y="1200150"/>
          <a:ext cx="2495550" cy="307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0" name="Hoja de cálculo" r:id="rId4" imgW="2495507" imgH="3076460" progId="Excel.Sheet.12">
                  <p:embed/>
                </p:oleObj>
              </mc:Choice>
              <mc:Fallback>
                <p:oleObj name="Hoja de cálculo" r:id="rId4" imgW="2495507" imgH="30764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642" y="1200150"/>
                        <a:ext cx="2495550" cy="307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310188"/>
              </p:ext>
            </p:extLst>
          </p:nvPr>
        </p:nvGraphicFramePr>
        <p:xfrm>
          <a:off x="2700338" y="1216025"/>
          <a:ext cx="3057525" cy="498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1" name="Hoja de cálculo" r:id="rId6" imgW="3057633" imgH="4981690" progId="Excel.Sheet.12">
                  <p:embed/>
                </p:oleObj>
              </mc:Choice>
              <mc:Fallback>
                <p:oleObj name="Hoja de cálculo" r:id="rId6" imgW="3057633" imgH="49816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00338" y="1216025"/>
                        <a:ext cx="3057525" cy="4981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5394832"/>
              </p:ext>
            </p:extLst>
          </p:nvPr>
        </p:nvGraphicFramePr>
        <p:xfrm>
          <a:off x="5922963" y="1216025"/>
          <a:ext cx="3267075" cy="455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2" name="Hoja de cálculo" r:id="rId8" imgW="3267140" imgH="4553065" progId="Excel.Sheet.12">
                  <p:embed/>
                </p:oleObj>
              </mc:Choice>
              <mc:Fallback>
                <p:oleObj name="Hoja de cálculo" r:id="rId8" imgW="3267140" imgH="455306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22963" y="1216025"/>
                        <a:ext cx="3267075" cy="455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169292"/>
              </p:ext>
            </p:extLst>
          </p:nvPr>
        </p:nvGraphicFramePr>
        <p:xfrm>
          <a:off x="9571037" y="1216025"/>
          <a:ext cx="2263775" cy="286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3" name="Hoja de cálculo" r:id="rId10" imgW="2086126" imgH="2638540" progId="Excel.Sheet.12">
                  <p:embed/>
                </p:oleObj>
              </mc:Choice>
              <mc:Fallback>
                <p:oleObj name="Hoja de cálculo" r:id="rId10" imgW="2086126" imgH="26385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571037" y="1216025"/>
                        <a:ext cx="2263775" cy="28686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45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7"/>
          <p:cNvSpPr txBox="1">
            <a:spLocks noChangeArrowheads="1"/>
          </p:cNvSpPr>
          <p:nvPr/>
        </p:nvSpPr>
        <p:spPr bwMode="auto">
          <a:xfrm>
            <a:off x="1644650" y="443261"/>
            <a:ext cx="75453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MX" b="1" u="sng" dirty="0"/>
              <a:t>Trasplantes  </a:t>
            </a:r>
            <a:r>
              <a:rPr lang="es-MX" altLang="es-MX" b="1" u="sng" dirty="0" smtClean="0"/>
              <a:t>Diciembre 2019</a:t>
            </a:r>
            <a:endParaRPr lang="es-MX" altLang="es-MX" b="1" u="sng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</p:spPr>
        <p:txBody>
          <a:bodyPr/>
          <a:lstStyle/>
          <a:p>
            <a:pPr algn="r"/>
            <a:fld id="{BCE71203-65D1-F84D-925A-7B65B821EC54}" type="slidenum">
              <a:rPr lang="es-ES" smtClean="0"/>
              <a:pPr algn="r"/>
              <a:t>17</a:t>
            </a:fld>
            <a:endParaRPr lang="es-ES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448899"/>
              </p:ext>
            </p:extLst>
          </p:nvPr>
        </p:nvGraphicFramePr>
        <p:xfrm>
          <a:off x="77642" y="1200150"/>
          <a:ext cx="2495550" cy="307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59" name="Hoja de cálculo" r:id="rId4" imgW="2495507" imgH="3076460" progId="Excel.Sheet.12">
                  <p:embed/>
                </p:oleObj>
              </mc:Choice>
              <mc:Fallback>
                <p:oleObj name="Hoja de cálculo" r:id="rId4" imgW="2495507" imgH="30764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642" y="1200150"/>
                        <a:ext cx="2495550" cy="307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222598"/>
              </p:ext>
            </p:extLst>
          </p:nvPr>
        </p:nvGraphicFramePr>
        <p:xfrm>
          <a:off x="2700338" y="1216025"/>
          <a:ext cx="3057525" cy="498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60" name="Hoja de cálculo" r:id="rId6" imgW="3057633" imgH="4981690" progId="Excel.Sheet.12">
                  <p:embed/>
                </p:oleObj>
              </mc:Choice>
              <mc:Fallback>
                <p:oleObj name="Hoja de cálculo" r:id="rId6" imgW="3057633" imgH="49816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00338" y="1216025"/>
                        <a:ext cx="3057525" cy="4981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673679"/>
              </p:ext>
            </p:extLst>
          </p:nvPr>
        </p:nvGraphicFramePr>
        <p:xfrm>
          <a:off x="5922963" y="1216025"/>
          <a:ext cx="3267075" cy="455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61" name="Hoja de cálculo" r:id="rId8" imgW="3267140" imgH="4553065" progId="Excel.Sheet.12">
                  <p:embed/>
                </p:oleObj>
              </mc:Choice>
              <mc:Fallback>
                <p:oleObj name="Hoja de cálculo" r:id="rId8" imgW="3267140" imgH="455306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22963" y="1216025"/>
                        <a:ext cx="3267075" cy="455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8721897"/>
              </p:ext>
            </p:extLst>
          </p:nvPr>
        </p:nvGraphicFramePr>
        <p:xfrm>
          <a:off x="9521825" y="10391"/>
          <a:ext cx="23622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62" name="Hoja de cálculo" r:id="rId10" imgW="2362372" imgH="1200150" progId="Excel.Sheet.12">
                  <p:embed/>
                </p:oleObj>
              </mc:Choice>
              <mc:Fallback>
                <p:oleObj name="Hoja de cálculo" r:id="rId10" imgW="2362372" imgH="1200150" progId="Excel.Sheet.12">
                  <p:embed/>
                  <p:pic>
                    <p:nvPicPr>
                      <p:cNvPr id="10" name="Objeto 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521825" y="10391"/>
                        <a:ext cx="2362200" cy="1200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513719"/>
              </p:ext>
            </p:extLst>
          </p:nvPr>
        </p:nvGraphicFramePr>
        <p:xfrm>
          <a:off x="9521825" y="1247976"/>
          <a:ext cx="2362200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63" name="Hoja de cálculo" r:id="rId12" imgW="2362372" imgH="1171575" progId="Excel.Sheet.12">
                  <p:embed/>
                </p:oleObj>
              </mc:Choice>
              <mc:Fallback>
                <p:oleObj name="Hoja de cálculo" r:id="rId12" imgW="2362372" imgH="11715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521825" y="1247976"/>
                        <a:ext cx="2362200" cy="1171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488548"/>
              </p:ext>
            </p:extLst>
          </p:nvPr>
        </p:nvGraphicFramePr>
        <p:xfrm>
          <a:off x="9521825" y="2462213"/>
          <a:ext cx="2362200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64" name="Hoja de cálculo" r:id="rId14" imgW="2362372" imgH="1571625" progId="Excel.Sheet.12">
                  <p:embed/>
                </p:oleObj>
              </mc:Choice>
              <mc:Fallback>
                <p:oleObj name="Hoja de cálculo" r:id="rId14" imgW="2362372" imgH="15716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521825" y="2462213"/>
                        <a:ext cx="2362200" cy="1571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19622"/>
              </p:ext>
            </p:extLst>
          </p:nvPr>
        </p:nvGraphicFramePr>
        <p:xfrm>
          <a:off x="9571037" y="4000995"/>
          <a:ext cx="2263775" cy="286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65" name="Hoja de cálculo" r:id="rId16" imgW="2086126" imgH="2638540" progId="Excel.Sheet.12">
                  <p:embed/>
                </p:oleObj>
              </mc:Choice>
              <mc:Fallback>
                <p:oleObj name="Hoja de cálculo" r:id="rId16" imgW="2086126" imgH="26385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9571037" y="4000995"/>
                        <a:ext cx="2263775" cy="28686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767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7"/>
          <p:cNvSpPr txBox="1">
            <a:spLocks noChangeArrowheads="1"/>
          </p:cNvSpPr>
          <p:nvPr/>
        </p:nvSpPr>
        <p:spPr bwMode="auto">
          <a:xfrm>
            <a:off x="2992437" y="547170"/>
            <a:ext cx="75453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MX" b="1" u="sng" dirty="0"/>
              <a:t>Trasplantes  </a:t>
            </a:r>
            <a:r>
              <a:rPr lang="es-MX" altLang="es-MX" b="1" u="sng" dirty="0" smtClean="0"/>
              <a:t>Diciembre 2018</a:t>
            </a:r>
            <a:endParaRPr lang="es-MX" altLang="es-MX" b="1" u="sng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</p:spPr>
        <p:txBody>
          <a:bodyPr/>
          <a:lstStyle/>
          <a:p>
            <a:pPr algn="r"/>
            <a:fld id="{BCE71203-65D1-F84D-925A-7B65B821EC54}" type="slidenum">
              <a:rPr lang="es-ES" smtClean="0"/>
              <a:pPr algn="r"/>
              <a:t>18</a:t>
            </a:fld>
            <a:endParaRPr lang="es-ES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5124238"/>
              </p:ext>
            </p:extLst>
          </p:nvPr>
        </p:nvGraphicFramePr>
        <p:xfrm>
          <a:off x="77642" y="1200150"/>
          <a:ext cx="2495550" cy="307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58" name="Hoja de cálculo" r:id="rId3" imgW="2495685" imgH="3076665" progId="Excel.Sheet.12">
                  <p:embed/>
                </p:oleObj>
              </mc:Choice>
              <mc:Fallback>
                <p:oleObj name="Hoja de cálculo" r:id="rId3" imgW="2495685" imgH="3076665" progId="Excel.Sheet.12">
                  <p:embed/>
                  <p:pic>
                    <p:nvPicPr>
                      <p:cNvPr id="8" name="Objeto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642" y="1200150"/>
                        <a:ext cx="2495550" cy="307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318388"/>
              </p:ext>
            </p:extLst>
          </p:nvPr>
        </p:nvGraphicFramePr>
        <p:xfrm>
          <a:off x="2699612" y="1216025"/>
          <a:ext cx="3057525" cy="454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59" name="Hoja de cálculo" r:id="rId5" imgW="3057457" imgH="4543425" progId="Excel.Sheet.12">
                  <p:embed/>
                </p:oleObj>
              </mc:Choice>
              <mc:Fallback>
                <p:oleObj name="Hoja de cálculo" r:id="rId5" imgW="3057457" imgH="4543425" progId="Excel.Sheet.12">
                  <p:embed/>
                  <p:pic>
                    <p:nvPicPr>
                      <p:cNvPr id="3" name="Objeto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99612" y="1216025"/>
                        <a:ext cx="3057525" cy="454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8880684"/>
              </p:ext>
            </p:extLst>
          </p:nvPr>
        </p:nvGraphicFramePr>
        <p:xfrm>
          <a:off x="5923538" y="1216025"/>
          <a:ext cx="3267075" cy="431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0" name="Hoja de cálculo" r:id="rId7" imgW="3267143" imgH="4314825" progId="Excel.Sheet.12">
                  <p:embed/>
                </p:oleObj>
              </mc:Choice>
              <mc:Fallback>
                <p:oleObj name="Hoja de cálculo" r:id="rId7" imgW="3267143" imgH="4314825" progId="Excel.Sheet.12">
                  <p:embed/>
                  <p:pic>
                    <p:nvPicPr>
                      <p:cNvPr id="5" name="Objeto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23538" y="1216025"/>
                        <a:ext cx="3267075" cy="431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614548"/>
              </p:ext>
            </p:extLst>
          </p:nvPr>
        </p:nvGraphicFramePr>
        <p:xfrm>
          <a:off x="9547225" y="3855173"/>
          <a:ext cx="2371725" cy="256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1" name="Hoja de cálculo" r:id="rId9" imgW="2181157" imgH="2362290" progId="Excel.Sheet.12">
                  <p:embed/>
                </p:oleObj>
              </mc:Choice>
              <mc:Fallback>
                <p:oleObj name="Hoja de cálculo" r:id="rId9" imgW="2181157" imgH="2362290" progId="Excel.Sheet.12">
                  <p:embed/>
                  <p:pic>
                    <p:nvPicPr>
                      <p:cNvPr id="9" name="Objeto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547225" y="3855173"/>
                        <a:ext cx="2371725" cy="25638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836518"/>
              </p:ext>
            </p:extLst>
          </p:nvPr>
        </p:nvGraphicFramePr>
        <p:xfrm>
          <a:off x="9535031" y="434109"/>
          <a:ext cx="2362200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2" name="Hoja de cálculo" r:id="rId11" imgW="2362200" imgH="1543050" progId="Excel.Sheet.12">
                  <p:embed/>
                </p:oleObj>
              </mc:Choice>
              <mc:Fallback>
                <p:oleObj name="Hoja de cálculo" r:id="rId11" imgW="2362200" imgH="1543050" progId="Excel.Sheet.12">
                  <p:embed/>
                  <p:pic>
                    <p:nvPicPr>
                      <p:cNvPr id="10" name="Objeto 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535031" y="434109"/>
                        <a:ext cx="2362200" cy="1543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4655814"/>
              </p:ext>
            </p:extLst>
          </p:nvPr>
        </p:nvGraphicFramePr>
        <p:xfrm>
          <a:off x="9547225" y="2040804"/>
          <a:ext cx="2362200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3" name="Hoja de cálculo" r:id="rId13" imgW="2362200" imgH="1857375" progId="Excel.Sheet.12">
                  <p:embed/>
                </p:oleObj>
              </mc:Choice>
              <mc:Fallback>
                <p:oleObj name="Hoja de cálculo" r:id="rId13" imgW="2362200" imgH="1857375" progId="Excel.Sheet.12">
                  <p:embed/>
                  <p:pic>
                    <p:nvPicPr>
                      <p:cNvPr id="11" name="Objeto 1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547225" y="2040804"/>
                        <a:ext cx="2362200" cy="185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053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7"/>
          <p:cNvSpPr txBox="1">
            <a:spLocks noChangeArrowheads="1"/>
          </p:cNvSpPr>
          <p:nvPr/>
        </p:nvSpPr>
        <p:spPr bwMode="auto">
          <a:xfrm>
            <a:off x="2805112" y="549275"/>
            <a:ext cx="75453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MX" b="1" u="sng" dirty="0"/>
              <a:t>Trasplantes  Enero – Diciembre </a:t>
            </a:r>
            <a:r>
              <a:rPr lang="es-MX" altLang="es-MX" b="1" u="sng" dirty="0" smtClean="0"/>
              <a:t>2017 </a:t>
            </a:r>
            <a:endParaRPr lang="es-MX" altLang="es-MX" b="1" u="sng" dirty="0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>
          <a:xfrm>
            <a:off x="9347200" y="6483830"/>
            <a:ext cx="2844800" cy="365125"/>
          </a:xfrm>
        </p:spPr>
        <p:txBody>
          <a:bodyPr/>
          <a:lstStyle/>
          <a:p>
            <a:pPr algn="r"/>
            <a:fld id="{BCE71203-65D1-F84D-925A-7B65B821EC54}" type="slidenum">
              <a:rPr lang="es-ES" smtClean="0"/>
              <a:pPr algn="r"/>
              <a:t>19</a:t>
            </a:fld>
            <a:endParaRPr lang="es-ES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875177"/>
              </p:ext>
            </p:extLst>
          </p:nvPr>
        </p:nvGraphicFramePr>
        <p:xfrm>
          <a:off x="473221" y="1200150"/>
          <a:ext cx="2352675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2" name="Hoja de cálculo" r:id="rId3" imgW="2352743" imgH="2800350" progId="Excel.Sheet.12">
                  <p:embed/>
                </p:oleObj>
              </mc:Choice>
              <mc:Fallback>
                <p:oleObj name="Hoja de cálculo" r:id="rId3" imgW="2352743" imgH="28003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3221" y="1200150"/>
                        <a:ext cx="2352675" cy="2800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359964"/>
              </p:ext>
            </p:extLst>
          </p:nvPr>
        </p:nvGraphicFramePr>
        <p:xfrm>
          <a:off x="2959387" y="1216025"/>
          <a:ext cx="3057525" cy="454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3" name="Hoja de cálculo" r:id="rId5" imgW="3057457" imgH="4543425" progId="Excel.Sheet.12">
                  <p:embed/>
                </p:oleObj>
              </mc:Choice>
              <mc:Fallback>
                <p:oleObj name="Hoja de cálculo" r:id="rId5" imgW="3057457" imgH="45434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59387" y="1216025"/>
                        <a:ext cx="3057525" cy="454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1317501"/>
              </p:ext>
            </p:extLst>
          </p:nvPr>
        </p:nvGraphicFramePr>
        <p:xfrm>
          <a:off x="6183313" y="1216025"/>
          <a:ext cx="3267075" cy="431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4" name="Hoja de cálculo" r:id="rId7" imgW="3267143" imgH="4314825" progId="Excel.Sheet.12">
                  <p:embed/>
                </p:oleObj>
              </mc:Choice>
              <mc:Fallback>
                <p:oleObj name="Hoja de cálculo" r:id="rId7" imgW="3267143" imgH="43148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83313" y="1216025"/>
                        <a:ext cx="3267075" cy="431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627656"/>
              </p:ext>
            </p:extLst>
          </p:nvPr>
        </p:nvGraphicFramePr>
        <p:xfrm>
          <a:off x="9879012" y="3254375"/>
          <a:ext cx="1781175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5" name="Hoja de cálculo" r:id="rId9" imgW="1638300" imgH="2095410" progId="Excel.Sheet.12">
                  <p:embed/>
                </p:oleObj>
              </mc:Choice>
              <mc:Fallback>
                <p:oleObj name="Hoja de cálculo" r:id="rId9" imgW="1638300" imgH="20954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879012" y="3254375"/>
                        <a:ext cx="1781175" cy="22764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541486"/>
              </p:ext>
            </p:extLst>
          </p:nvPr>
        </p:nvGraphicFramePr>
        <p:xfrm>
          <a:off x="9547225" y="1219200"/>
          <a:ext cx="2362200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6" name="Hoja de cálculo" r:id="rId11" imgW="2362200" imgH="1533615" progId="Excel.Sheet.12">
                  <p:embed/>
                </p:oleObj>
              </mc:Choice>
              <mc:Fallback>
                <p:oleObj name="Hoja de cálculo" r:id="rId11" imgW="2362200" imgH="15336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547225" y="1219200"/>
                        <a:ext cx="2362200" cy="1533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276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7"/>
          <p:cNvSpPr txBox="1">
            <a:spLocks noChangeArrowheads="1"/>
          </p:cNvSpPr>
          <p:nvPr/>
        </p:nvSpPr>
        <p:spPr bwMode="auto">
          <a:xfrm>
            <a:off x="1208881" y="1436856"/>
            <a:ext cx="29781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MX" sz="1600" b="1" u="sng" dirty="0"/>
              <a:t>Registro de Pacientes en Espera  </a:t>
            </a:r>
            <a:r>
              <a:rPr lang="es-MX" altLang="es-MX" sz="1600" b="1" u="sng" dirty="0" smtClean="0"/>
              <a:t>a Diciembre 2020</a:t>
            </a:r>
          </a:p>
        </p:txBody>
      </p:sp>
      <p:sp>
        <p:nvSpPr>
          <p:cNvPr id="8" name="CuadroTexto 11"/>
          <p:cNvSpPr txBox="1">
            <a:spLocks noChangeArrowheads="1"/>
          </p:cNvSpPr>
          <p:nvPr/>
        </p:nvSpPr>
        <p:spPr bwMode="auto">
          <a:xfrm>
            <a:off x="8203875" y="-126445"/>
            <a:ext cx="33470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MX" sz="1800" b="1" u="sng" dirty="0"/>
              <a:t>Trasplantes </a:t>
            </a:r>
            <a:r>
              <a:rPr lang="es-MX" altLang="es-MX" sz="1800" b="1" u="sng" dirty="0" smtClean="0"/>
              <a:t>Diciembre 2020</a:t>
            </a:r>
            <a:endParaRPr lang="es-MX" altLang="es-MX" sz="1800" b="1" u="sng"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</p:spPr>
        <p:txBody>
          <a:bodyPr/>
          <a:lstStyle/>
          <a:p>
            <a:pPr algn="r"/>
            <a:fld id="{BCE71203-65D1-F84D-925A-7B65B821EC54}" type="slidenum">
              <a:rPr lang="es-ES" smtClean="0"/>
              <a:pPr algn="r"/>
              <a:t>2</a:t>
            </a:fld>
            <a:endParaRPr lang="es-ES"/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613557"/>
              </p:ext>
            </p:extLst>
          </p:nvPr>
        </p:nvGraphicFramePr>
        <p:xfrm>
          <a:off x="1721872" y="2328764"/>
          <a:ext cx="1947940" cy="2335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86" name="Hoja de cálculo" r:id="rId4" imgW="1533633" imgH="1838440" progId="Excel.Sheet.12">
                  <p:embed/>
                </p:oleObj>
              </mc:Choice>
              <mc:Fallback>
                <p:oleObj name="Hoja de cálculo" r:id="rId4" imgW="1533633" imgH="18384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21872" y="2328764"/>
                        <a:ext cx="1947940" cy="2335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824521"/>
              </p:ext>
            </p:extLst>
          </p:nvPr>
        </p:nvGraphicFramePr>
        <p:xfrm>
          <a:off x="4943475" y="1027113"/>
          <a:ext cx="3228975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87" name="Hoja de cálculo" r:id="rId6" imgW="3228953" imgH="2247785" progId="Excel.Sheet.12">
                  <p:embed/>
                </p:oleObj>
              </mc:Choice>
              <mc:Fallback>
                <p:oleObj name="Hoja de cálculo" r:id="rId6" imgW="3228953" imgH="22477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43475" y="1027113"/>
                        <a:ext cx="3228975" cy="224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804943"/>
              </p:ext>
            </p:extLst>
          </p:nvPr>
        </p:nvGraphicFramePr>
        <p:xfrm>
          <a:off x="8786813" y="207963"/>
          <a:ext cx="2181225" cy="249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88" name="Hoja de cálculo" r:id="rId8" imgW="2009753" imgH="2333510" progId="Excel.Sheet.12">
                  <p:embed/>
                </p:oleObj>
              </mc:Choice>
              <mc:Fallback>
                <p:oleObj name="Hoja de cálculo" r:id="rId8" imgW="2009753" imgH="23335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786813" y="207963"/>
                        <a:ext cx="2181225" cy="24971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398165"/>
              </p:ext>
            </p:extLst>
          </p:nvPr>
        </p:nvGraphicFramePr>
        <p:xfrm>
          <a:off x="8991600" y="2782887"/>
          <a:ext cx="1778000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89" name="Hoja de cálculo" r:id="rId10" imgW="1638214" imgH="1076210" progId="Excel.Sheet.12">
                  <p:embed/>
                </p:oleObj>
              </mc:Choice>
              <mc:Fallback>
                <p:oleObj name="Hoja de cálculo" r:id="rId10" imgW="1638214" imgH="10762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991600" y="2782887"/>
                        <a:ext cx="1778000" cy="11699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288455"/>
              </p:ext>
            </p:extLst>
          </p:nvPr>
        </p:nvGraphicFramePr>
        <p:xfrm>
          <a:off x="8786813" y="4067175"/>
          <a:ext cx="2263775" cy="264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90" name="Hoja de cálculo" r:id="rId12" imgW="2086126" imgH="2428875" progId="Excel.Sheet.12">
                  <p:embed/>
                </p:oleObj>
              </mc:Choice>
              <mc:Fallback>
                <p:oleObj name="Hoja de cálculo" r:id="rId12" imgW="2086126" imgH="24288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786813" y="4067175"/>
                        <a:ext cx="2263775" cy="26400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949024"/>
              </p:ext>
            </p:extLst>
          </p:nvPr>
        </p:nvGraphicFramePr>
        <p:xfrm>
          <a:off x="4943474" y="3725286"/>
          <a:ext cx="3228975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91" name="Hoja de cálculo" r:id="rId14" imgW="3228953" imgH="2247785" progId="Excel.Sheet.12">
                  <p:embed/>
                </p:oleObj>
              </mc:Choice>
              <mc:Fallback>
                <p:oleObj name="Hoja de cálculo" r:id="rId14" imgW="3228953" imgH="22477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943474" y="3725286"/>
                        <a:ext cx="3228975" cy="224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029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/>
          <p:cNvSpPr>
            <a:spLocks noGrp="1"/>
          </p:cNvSpPr>
          <p:nvPr>
            <p:ph type="title"/>
          </p:nvPr>
        </p:nvSpPr>
        <p:spPr>
          <a:xfrm>
            <a:off x="1524000" y="2714275"/>
            <a:ext cx="9144000" cy="954345"/>
          </a:xfrm>
        </p:spPr>
        <p:txBody>
          <a:bodyPr/>
          <a:lstStyle/>
          <a:p>
            <a:pPr algn="ctr" eaLnBrk="1" hangingPunct="1"/>
            <a:r>
              <a:rPr lang="es-MX" altLang="es-MX" sz="5400" dirty="0"/>
              <a:t>Programas en Jalisco</a:t>
            </a:r>
          </a:p>
        </p:txBody>
      </p:sp>
    </p:spTree>
    <p:extLst>
      <p:ext uri="{BB962C8B-B14F-4D97-AF65-F5344CB8AC3E}">
        <p14:creationId xmlns:p14="http://schemas.microsoft.com/office/powerpoint/2010/main" val="105626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7"/>
          <p:cNvSpPr txBox="1">
            <a:spLocks noChangeArrowheads="1"/>
          </p:cNvSpPr>
          <p:nvPr/>
        </p:nvSpPr>
        <p:spPr bwMode="auto">
          <a:xfrm>
            <a:off x="2967834" y="840582"/>
            <a:ext cx="75453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MX" b="1" u="sng" dirty="0"/>
              <a:t>Hospitales con Licencias </a:t>
            </a:r>
            <a:r>
              <a:rPr lang="es-MX" altLang="es-MX" b="1" u="sng" dirty="0" smtClean="0"/>
              <a:t>2020</a:t>
            </a:r>
            <a:endParaRPr lang="es-MX" altLang="es-MX" b="1" u="sng" dirty="0"/>
          </a:p>
        </p:txBody>
      </p:sp>
      <p:sp>
        <p:nvSpPr>
          <p:cNvPr id="3" name="Marcador de contenido 18"/>
          <p:cNvSpPr>
            <a:spLocks noGrp="1"/>
          </p:cNvSpPr>
          <p:nvPr>
            <p:ph idx="1"/>
          </p:nvPr>
        </p:nvSpPr>
        <p:spPr>
          <a:xfrm>
            <a:off x="1601740" y="2205476"/>
            <a:ext cx="8911478" cy="3247874"/>
          </a:xfrm>
        </p:spPr>
        <p:txBody>
          <a:bodyPr/>
          <a:lstStyle/>
          <a:p>
            <a:pPr eaLnBrk="1" hangingPunct="1"/>
            <a:r>
              <a:rPr lang="es-MX" altLang="es-MX" dirty="0" smtClean="0"/>
              <a:t>Total: </a:t>
            </a:r>
            <a:r>
              <a:rPr lang="es-MX" altLang="es-MX" dirty="0" smtClean="0"/>
              <a:t>38 </a:t>
            </a:r>
            <a:r>
              <a:rPr lang="es-MX" altLang="es-MX" dirty="0" smtClean="0"/>
              <a:t>establecimientos sanitarios siendo:</a:t>
            </a:r>
          </a:p>
          <a:p>
            <a:pPr lvl="1" eaLnBrk="1" hangingPunct="1"/>
            <a:endParaRPr lang="es-MX" altLang="es-MX" dirty="0" smtClean="0"/>
          </a:p>
          <a:p>
            <a:pPr lvl="1" eaLnBrk="1" hangingPunct="1"/>
            <a:r>
              <a:rPr lang="es-MX" altLang="es-MX" dirty="0" smtClean="0"/>
              <a:t>12 </a:t>
            </a:r>
            <a:r>
              <a:rPr lang="es-MX" altLang="es-MX" dirty="0" smtClean="0"/>
              <a:t>Hospitales Públicos </a:t>
            </a:r>
            <a:r>
              <a:rPr lang="es-MX" altLang="es-MX" sz="1800" dirty="0"/>
              <a:t>IMSS (CMNO Adultos, CMNO Pediatría, 45, 46, 110, 180) SSA (HGO, 2 HCG) ISSSTE (VGF</a:t>
            </a:r>
            <a:r>
              <a:rPr lang="es-MX" altLang="es-MX" sz="1800" dirty="0" smtClean="0"/>
              <a:t>), Cruz Verde “Delgadillo Araujo</a:t>
            </a:r>
            <a:r>
              <a:rPr lang="es-MX" altLang="es-MX" sz="1800" dirty="0" smtClean="0"/>
              <a:t>”, Hospital General de Zapopan</a:t>
            </a:r>
            <a:endParaRPr lang="es-MX" altLang="es-MX" sz="1800" dirty="0"/>
          </a:p>
          <a:p>
            <a:pPr lvl="1" eaLnBrk="1" hangingPunct="1"/>
            <a:r>
              <a:rPr lang="es-MX" altLang="es-MX" dirty="0" smtClean="0"/>
              <a:t>24 Privados (incluyendo 10 establecimientos que sólo trasplantan Córnea)</a:t>
            </a:r>
          </a:p>
          <a:p>
            <a:pPr lvl="1" eaLnBrk="1" hangingPunct="1"/>
            <a:r>
              <a:rPr lang="es-MX" altLang="es-MX" dirty="0" smtClean="0"/>
              <a:t>2 Bancos de Tejidos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</p:spPr>
        <p:txBody>
          <a:bodyPr/>
          <a:lstStyle/>
          <a:p>
            <a:pPr algn="r"/>
            <a:fld id="{BCE71203-65D1-F84D-925A-7B65B821EC54}" type="slidenum">
              <a:rPr lang="es-ES" smtClean="0"/>
              <a:pPr algn="r"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047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166218"/>
              </p:ext>
            </p:extLst>
          </p:nvPr>
        </p:nvGraphicFramePr>
        <p:xfrm>
          <a:off x="1524000" y="2249138"/>
          <a:ext cx="9166578" cy="23755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47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47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12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402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5155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1928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8542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5315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1768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2737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451556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699911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496711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440267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620888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56444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462844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56444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</a:tblGrid>
              <a:tr h="1066942"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</a:rPr>
                        <a:t>Consejo Estatal de Trasplantes de Órganos y Tejidos</a:t>
                      </a:r>
                      <a:br>
                        <a:rPr lang="es-MX" sz="1600" b="1" u="none" strike="noStrike" dirty="0">
                          <a:effectLst/>
                        </a:rPr>
                      </a:br>
                      <a:r>
                        <a:rPr lang="es-MX" sz="1600" b="1" u="none" strike="noStrike" dirty="0">
                          <a:effectLst/>
                        </a:rPr>
                        <a:t>Dirección de Registro</a:t>
                      </a:r>
                      <a:br>
                        <a:rPr lang="es-MX" sz="1600" b="1" u="none" strike="noStrike" dirty="0">
                          <a:effectLst/>
                        </a:rPr>
                      </a:br>
                      <a:r>
                        <a:rPr lang="es-MX" sz="1600" b="1" u="none" strike="noStrike" dirty="0" smtClean="0">
                          <a:effectLst/>
                        </a:rPr>
                        <a:t>Programas   </a:t>
                      </a:r>
                      <a:r>
                        <a:rPr lang="es-MX" sz="1600" b="1" u="none" strike="noStrike" dirty="0" smtClean="0">
                          <a:effectLst/>
                        </a:rPr>
                        <a:t>2020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5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549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  <a:latin typeface="+mn-lt"/>
                        </a:rPr>
                        <a:t>TOTAL </a:t>
                      </a:r>
                      <a:r>
                        <a:rPr lang="es-MX" sz="800" u="none" strike="noStrike" dirty="0" smtClean="0">
                          <a:effectLst/>
                          <a:latin typeface="+mn-lt"/>
                        </a:rPr>
                        <a:t>PROGRAMAS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 smtClean="0">
                          <a:effectLst/>
                          <a:latin typeface="+mn-lt"/>
                        </a:rPr>
                        <a:t>DE PROCURACION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  <a:latin typeface="+mn-lt"/>
                        </a:rPr>
                        <a:t>RIÑÓN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  <a:latin typeface="+mn-lt"/>
                        </a:rPr>
                        <a:t>HIGADO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  <a:latin typeface="+mn-lt"/>
                        </a:rPr>
                        <a:t>CORNEA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  <a:latin typeface="+mn-lt"/>
                        </a:rPr>
                        <a:t>CORAZÓN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  <a:latin typeface="+mn-lt"/>
                        </a:rPr>
                        <a:t>PÁNCREAS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  <a:latin typeface="+mn-lt"/>
                        </a:rPr>
                        <a:t>INTESTINO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  <a:latin typeface="+mn-lt"/>
                        </a:rPr>
                        <a:t>HUESO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  <a:latin typeface="+mn-lt"/>
                        </a:rPr>
                        <a:t>PIEL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  <a:latin typeface="+mn-lt"/>
                        </a:rPr>
                        <a:t>MANO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  <a:latin typeface="+mn-lt"/>
                        </a:rPr>
                        <a:t>EXTREMIDADES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  <a:latin typeface="+mn-lt"/>
                        </a:rPr>
                        <a:t>BANCO </a:t>
                      </a:r>
                      <a:r>
                        <a:rPr lang="es-MX" sz="8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s-MX" sz="800" u="none" strike="noStrike" dirty="0">
                          <a:effectLst/>
                          <a:latin typeface="+mn-lt"/>
                        </a:rPr>
                        <a:t>CÓRNEAS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  <a:latin typeface="+mn-lt"/>
                        </a:rPr>
                        <a:t>BANCO </a:t>
                      </a:r>
                      <a:r>
                        <a:rPr lang="es-MX" sz="8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s-MX" sz="800" u="none" strike="noStrike" dirty="0">
                          <a:effectLst/>
                          <a:latin typeface="+mn-lt"/>
                        </a:rPr>
                        <a:t>HUESO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  <a:latin typeface="+mn-lt"/>
                        </a:rPr>
                        <a:t>Células Pancreáticas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Paratiroides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Banco</a:t>
                      </a:r>
                      <a:r>
                        <a:rPr lang="es-MX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 Piel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Banco de Amnios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366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118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u="none" strike="noStrike" dirty="0" smtClean="0">
                          <a:effectLst/>
                          <a:latin typeface="+mn-lt"/>
                        </a:rPr>
                        <a:t>23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13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 smtClean="0">
                          <a:effectLst/>
                          <a:latin typeface="+mn-lt"/>
                        </a:rPr>
                        <a:t>24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8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 smtClean="0">
                          <a:effectLst/>
                          <a:latin typeface="+mn-lt"/>
                        </a:rPr>
                        <a:t>10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Marcador de contenido 18"/>
          <p:cNvSpPr txBox="1">
            <a:spLocks/>
          </p:cNvSpPr>
          <p:nvPr/>
        </p:nvSpPr>
        <p:spPr>
          <a:xfrm>
            <a:off x="1814516" y="843141"/>
            <a:ext cx="8853487" cy="51540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MX" sz="3300" dirty="0"/>
              <a:t>Total de Programas de Trasplante en el Estado</a:t>
            </a:r>
            <a:r>
              <a:rPr lang="es-MX" dirty="0"/>
              <a:t>: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</p:spPr>
        <p:txBody>
          <a:bodyPr/>
          <a:lstStyle/>
          <a:p>
            <a:pPr algn="r"/>
            <a:fld id="{BCE71203-65D1-F84D-925A-7B65B821EC54}" type="slidenum">
              <a:rPr lang="es-ES" smtClean="0"/>
              <a:pPr algn="r"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270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524000" y="2930487"/>
            <a:ext cx="9144000" cy="1013552"/>
          </a:xfrm>
        </p:spPr>
        <p:txBody>
          <a:bodyPr/>
          <a:lstStyle/>
          <a:p>
            <a:pPr algn="ctr" eaLnBrk="1" hangingPunct="1"/>
            <a:r>
              <a:rPr lang="es-MX" altLang="es-MX" sz="5400" dirty="0"/>
              <a:t>Pacientes en espera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</p:spPr>
        <p:txBody>
          <a:bodyPr/>
          <a:lstStyle/>
          <a:p>
            <a:pPr algn="r"/>
            <a:fld id="{BCE71203-65D1-F84D-925A-7B65B821EC54}" type="slidenum">
              <a:rPr lang="es-ES" smtClean="0"/>
              <a:pPr algn="r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84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7"/>
          <p:cNvSpPr txBox="1">
            <a:spLocks noChangeArrowheads="1"/>
          </p:cNvSpPr>
          <p:nvPr/>
        </p:nvSpPr>
        <p:spPr bwMode="auto">
          <a:xfrm>
            <a:off x="2269095" y="996627"/>
            <a:ext cx="78263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MX" b="1" u="sng" dirty="0"/>
              <a:t>Registro de Pacientes en </a:t>
            </a:r>
            <a:r>
              <a:rPr lang="es-MX" altLang="es-MX" b="1" u="sng" dirty="0" smtClean="0"/>
              <a:t>Espera a Diciembre 2020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</p:spPr>
        <p:txBody>
          <a:bodyPr/>
          <a:lstStyle/>
          <a:p>
            <a:pPr algn="r"/>
            <a:fld id="{BCE71203-65D1-F84D-925A-7B65B821EC54}" type="slidenum">
              <a:rPr lang="es-ES" smtClean="0"/>
              <a:pPr algn="r"/>
              <a:t>4</a:t>
            </a:fld>
            <a:endParaRPr lang="es-ES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969920"/>
              </p:ext>
            </p:extLst>
          </p:nvPr>
        </p:nvGraphicFramePr>
        <p:xfrm>
          <a:off x="2297113" y="2133600"/>
          <a:ext cx="7791450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6" name="Hoja de cálculo" r:id="rId3" imgW="7791321" imgH="3600450" progId="Excel.Sheet.12">
                  <p:embed/>
                </p:oleObj>
              </mc:Choice>
              <mc:Fallback>
                <p:oleObj name="Hoja de cálculo" r:id="rId3" imgW="7791321" imgH="36004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97113" y="2133600"/>
                        <a:ext cx="7791450" cy="3600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213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/>
          <p:cNvSpPr>
            <a:spLocks noGrp="1"/>
          </p:cNvSpPr>
          <p:nvPr>
            <p:ph type="title"/>
          </p:nvPr>
        </p:nvSpPr>
        <p:spPr>
          <a:xfrm>
            <a:off x="1524000" y="2470113"/>
            <a:ext cx="9144000" cy="1119054"/>
          </a:xfrm>
        </p:spPr>
        <p:txBody>
          <a:bodyPr/>
          <a:lstStyle/>
          <a:p>
            <a:pPr algn="ctr" eaLnBrk="1" hangingPunct="1"/>
            <a:r>
              <a:rPr lang="es-MX" altLang="es-MX" sz="5400" dirty="0"/>
              <a:t>Donaciones</a:t>
            </a:r>
          </a:p>
        </p:txBody>
      </p:sp>
    </p:spTree>
    <p:extLst>
      <p:ext uri="{BB962C8B-B14F-4D97-AF65-F5344CB8AC3E}">
        <p14:creationId xmlns:p14="http://schemas.microsoft.com/office/powerpoint/2010/main" val="252396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4"/>
          <p:cNvSpPr txBox="1">
            <a:spLocks noChangeArrowheads="1"/>
          </p:cNvSpPr>
          <p:nvPr/>
        </p:nvSpPr>
        <p:spPr bwMode="auto">
          <a:xfrm>
            <a:off x="297645" y="2850346"/>
            <a:ext cx="24796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MX" b="1" dirty="0"/>
              <a:t>Donaciones </a:t>
            </a:r>
            <a:r>
              <a:rPr lang="es-MX" altLang="es-MX" b="1" dirty="0" smtClean="0"/>
              <a:t>Locales</a:t>
            </a:r>
            <a:endParaRPr lang="es-MX" altLang="es-MX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</p:spPr>
        <p:txBody>
          <a:bodyPr/>
          <a:lstStyle/>
          <a:p>
            <a:pPr algn="r"/>
            <a:fld id="{BCE71203-65D1-F84D-925A-7B65B821EC54}" type="slidenum">
              <a:rPr lang="es-ES" smtClean="0"/>
              <a:pPr algn="r"/>
              <a:t>6</a:t>
            </a:fld>
            <a:endParaRPr lang="es-ES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600830"/>
              </p:ext>
            </p:extLst>
          </p:nvPr>
        </p:nvGraphicFramePr>
        <p:xfrm>
          <a:off x="2908300" y="322263"/>
          <a:ext cx="8982075" cy="628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1" name="Hoja de cálculo" r:id="rId3" imgW="8981967" imgH="6286500" progId="Excel.Sheet.12">
                  <p:embed/>
                </p:oleObj>
              </mc:Choice>
              <mc:Fallback>
                <p:oleObj name="Hoja de cálculo" r:id="rId3" imgW="8981967" imgH="62865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08300" y="322263"/>
                        <a:ext cx="8982075" cy="628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281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7"/>
          <p:cNvSpPr txBox="1">
            <a:spLocks noChangeArrowheads="1"/>
          </p:cNvSpPr>
          <p:nvPr/>
        </p:nvSpPr>
        <p:spPr bwMode="auto">
          <a:xfrm>
            <a:off x="4378205" y="477794"/>
            <a:ext cx="41111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MX" b="1" u="sng" dirty="0"/>
              <a:t>Comparativa 2013 </a:t>
            </a:r>
            <a:r>
              <a:rPr lang="es-MX" altLang="es-MX" b="1" u="sng" dirty="0" smtClean="0"/>
              <a:t>– 2020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</p:spPr>
        <p:txBody>
          <a:bodyPr/>
          <a:lstStyle/>
          <a:p>
            <a:pPr algn="r"/>
            <a:fld id="{BCE71203-65D1-F84D-925A-7B65B821EC54}" type="slidenum">
              <a:rPr lang="es-ES" smtClean="0"/>
              <a:pPr algn="r"/>
              <a:t>7</a:t>
            </a:fld>
            <a:endParaRPr lang="es-ES"/>
          </a:p>
        </p:txBody>
      </p:sp>
      <p:graphicFrame>
        <p:nvGraphicFramePr>
          <p:cNvPr id="6" name="Marcador de contenido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302824"/>
              </p:ext>
            </p:extLst>
          </p:nvPr>
        </p:nvGraphicFramePr>
        <p:xfrm>
          <a:off x="1319646" y="1798638"/>
          <a:ext cx="8538730" cy="399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" name="Hoja de cálculo" r:id="rId4" imgW="6943660" imgH="3543300" progId="Excel.Sheet.8">
                  <p:embed/>
                </p:oleObj>
              </mc:Choice>
              <mc:Fallback>
                <p:oleObj name="Hoja de cálculo" r:id="rId4" imgW="6943660" imgH="3543300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646" y="1798638"/>
                        <a:ext cx="8538730" cy="399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864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7"/>
          <p:cNvSpPr txBox="1">
            <a:spLocks noChangeArrowheads="1"/>
          </p:cNvSpPr>
          <p:nvPr/>
        </p:nvSpPr>
        <p:spPr bwMode="auto">
          <a:xfrm>
            <a:off x="2351024" y="1054176"/>
            <a:ext cx="754538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MX" b="1" u="sng" dirty="0"/>
              <a:t>Donaciones (Cadáver) 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MX" b="1" u="sng" dirty="0" smtClean="0"/>
              <a:t>Diciembre</a:t>
            </a:r>
            <a:r>
              <a:rPr lang="es-MX" altLang="es-MX" b="1" u="sng" dirty="0" smtClean="0"/>
              <a:t> </a:t>
            </a:r>
            <a:r>
              <a:rPr lang="es-MX" altLang="es-MX" b="1" u="sng" dirty="0" smtClean="0"/>
              <a:t>2020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MX" altLang="es-MX" b="1" u="sng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</p:spPr>
        <p:txBody>
          <a:bodyPr/>
          <a:lstStyle/>
          <a:p>
            <a:pPr algn="r"/>
            <a:fld id="{BCE71203-65D1-F84D-925A-7B65B821EC54}" type="slidenum">
              <a:rPr lang="es-ES" smtClean="0"/>
              <a:pPr algn="r"/>
              <a:t>8</a:t>
            </a:fld>
            <a:endParaRPr lang="es-ES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832816"/>
              </p:ext>
            </p:extLst>
          </p:nvPr>
        </p:nvGraphicFramePr>
        <p:xfrm>
          <a:off x="3213100" y="2527300"/>
          <a:ext cx="5819775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0" name="Hoja de cálculo" r:id="rId3" imgW="5819753" imgH="1657350" progId="Excel.Sheet.12">
                  <p:embed/>
                </p:oleObj>
              </mc:Choice>
              <mc:Fallback>
                <p:oleObj name="Hoja de cálculo" r:id="rId3" imgW="5819753" imgH="16573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13100" y="2527300"/>
                        <a:ext cx="5819775" cy="1657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846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1" name="CuadroTexto 1"/>
          <p:cNvSpPr txBox="1">
            <a:spLocks noChangeArrowheads="1"/>
          </p:cNvSpPr>
          <p:nvPr/>
        </p:nvSpPr>
        <p:spPr bwMode="auto">
          <a:xfrm>
            <a:off x="449263" y="350426"/>
            <a:ext cx="1133475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MX" sz="1350" b="1" dirty="0" smtClean="0"/>
              <a:t>Donaciones </a:t>
            </a:r>
            <a:r>
              <a:rPr lang="es-MX" altLang="es-MX" sz="1350" b="1" dirty="0"/>
              <a:t>C</a:t>
            </a:r>
            <a:r>
              <a:rPr lang="es-MX" altLang="es-MX" sz="1350" b="1" dirty="0" smtClean="0"/>
              <a:t>adáver </a:t>
            </a:r>
            <a:endParaRPr lang="es-MX" altLang="es-MX" sz="1350" b="1"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9347200" y="6490056"/>
            <a:ext cx="2844800" cy="365125"/>
          </a:xfrm>
        </p:spPr>
        <p:txBody>
          <a:bodyPr/>
          <a:lstStyle/>
          <a:p>
            <a:pPr algn="r"/>
            <a:fld id="{BCE71203-65D1-F84D-925A-7B65B821EC54}" type="slidenum">
              <a:rPr lang="es-ES" smtClean="0"/>
              <a:pPr algn="r"/>
              <a:t>9</a:t>
            </a:fld>
            <a:endParaRPr lang="es-ES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4492182"/>
              </p:ext>
            </p:extLst>
          </p:nvPr>
        </p:nvGraphicFramePr>
        <p:xfrm>
          <a:off x="0" y="698500"/>
          <a:ext cx="12125325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5" name="Hoja de cálculo" r:id="rId3" imgW="12125260" imgH="5943600" progId="Excel.Sheet.12">
                  <p:embed/>
                </p:oleObj>
              </mc:Choice>
              <mc:Fallback>
                <p:oleObj name="Hoja de cálculo" r:id="rId3" imgW="12125260" imgH="59436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698500"/>
                        <a:ext cx="12125325" cy="594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578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10288</TotalTime>
  <Words>253</Words>
  <Application>Microsoft Office PowerPoint</Application>
  <PresentationFormat>Panorámica</PresentationFormat>
  <Paragraphs>93</Paragraphs>
  <Slides>22</Slides>
  <Notes>7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22</vt:i4>
      </vt:variant>
    </vt:vector>
  </HeadingPairs>
  <TitlesOfParts>
    <vt:vector size="28" baseType="lpstr">
      <vt:lpstr>Arial</vt:lpstr>
      <vt:lpstr>Calibri</vt:lpstr>
      <vt:lpstr>Tema de Office</vt:lpstr>
      <vt:lpstr>Hoja de cálculo</vt:lpstr>
      <vt:lpstr>Hoja de cálculo de Microsoft Excel</vt:lpstr>
      <vt:lpstr>Hoja de cálculo de Microsoft Excel 97-2003</vt:lpstr>
      <vt:lpstr>Estadísticas 2020 (DICIEMBRE)  </vt:lpstr>
      <vt:lpstr>Presentación de PowerPoint</vt:lpstr>
      <vt:lpstr>Pacientes en espera</vt:lpstr>
      <vt:lpstr>Presentación de PowerPoint</vt:lpstr>
      <vt:lpstr>Donaciones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Trasplantes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Programas en Jalisco</vt:lpstr>
      <vt:lpstr>Presentación de PowerPoint</vt:lpstr>
      <vt:lpstr>Presentación de PowerPoint</vt:lpstr>
    </vt:vector>
  </TitlesOfParts>
  <Company>CETOT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CONSEJO ESTATAL DE TRASPLANTES</dc:creator>
  <cp:lastModifiedBy>CETOT</cp:lastModifiedBy>
  <cp:revision>317</cp:revision>
  <cp:lastPrinted>2020-08-05T18:31:02Z</cp:lastPrinted>
  <dcterms:created xsi:type="dcterms:W3CDTF">2017-03-08T16:13:16Z</dcterms:created>
  <dcterms:modified xsi:type="dcterms:W3CDTF">2021-01-15T18:11:52Z</dcterms:modified>
</cp:coreProperties>
</file>